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3" r:id="rId7"/>
    <p:sldId id="261" r:id="rId8"/>
    <p:sldId id="265" r:id="rId9"/>
    <p:sldId id="267" r:id="rId10"/>
    <p:sldId id="266" r:id="rId11"/>
    <p:sldId id="262" r:id="rId12"/>
    <p:sldId id="264" r:id="rId13"/>
    <p:sldId id="259" r:id="rId14"/>
    <p:sldId id="260" r:id="rId15"/>
    <p:sldId id="25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74"/>
  </p:normalViewPr>
  <p:slideViewPr>
    <p:cSldViewPr>
      <p:cViewPr varScale="1">
        <p:scale>
          <a:sx n="84" d="100"/>
          <a:sy n="84" d="100"/>
        </p:scale>
        <p:origin x="102" y="13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11-Jul-24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420" y="2228860"/>
            <a:ext cx="9313035" cy="1800210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5370" y="4029070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374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1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55377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Whi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7" y="2276872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-Burgund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09" y="2276872"/>
            <a:ext cx="10078144" cy="2016224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15676-9382-DF42-BB5E-A936CDCBE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5D118A-333E-D14F-A7CC-F26895C7C67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363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370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61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www.oracle.com/java/technologies/downloads/#jdk22-window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installation-guide.html" TargetMode="External"/><Relationship Id="rId2" Type="http://schemas.openxmlformats.org/officeDocument/2006/relationships/hyperlink" Target="https://www.oracle.com/java/technologies/downloads/#jdk22-window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java/technologies/downloads/#jdk22-window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1: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COMP 249 CCCE</a:t>
            </a:r>
          </a:p>
          <a:p>
            <a:r>
              <a:rPr lang="en-US" sz="2400" b="1" dirty="0"/>
              <a:t>Object-Oriented Programming II</a:t>
            </a:r>
          </a:p>
          <a:p>
            <a:endParaRPr lang="en-US" dirty="0"/>
          </a:p>
        </p:txBody>
      </p:sp>
      <p:pic>
        <p:nvPicPr>
          <p:cNvPr id="1026" name="Picture 2" descr="Java Developer Careers | Oracle University">
            <a:extLst>
              <a:ext uri="{FF2B5EF4-FFF2-40B4-BE49-F238E27FC236}">
                <a16:creationId xmlns:a16="http://schemas.microsoft.com/office/drawing/2014/main" id="{F27F6893-8622-240D-5D40-473DE97E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28860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7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3392-E6D9-534A-9A28-D0A74DAE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Any Questions?</a:t>
            </a:r>
            <a:br>
              <a:rPr lang="en-US" sz="4400" dirty="0"/>
            </a:br>
            <a:br>
              <a:rPr lang="en-US" dirty="0"/>
            </a:br>
            <a:r>
              <a:rPr lang="en-US" dirty="0"/>
              <a:t>Happy coding!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83E9F-20E0-E841-B2ED-8558DECB7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1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2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E3B0-F858-F842-8700-34D58F42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F743-E516-0E48-AE5A-7164B1DA8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57300"/>
            <a:ext cx="10363200" cy="4991100"/>
          </a:xfrm>
        </p:spPr>
        <p:txBody>
          <a:bodyPr/>
          <a:lstStyle/>
          <a:p>
            <a:r>
              <a:rPr lang="en-US" dirty="0"/>
              <a:t>Course Outline &amp; Moodle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Organize your calendar, set deadlines, exams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Come prepared to the lecture (ask questions)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Attend lectures</a:t>
            </a:r>
          </a:p>
          <a:p>
            <a:r>
              <a:rPr lang="en-US" dirty="0"/>
              <a:t>Help &amp; Contacts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Email Professor or other TAs, Office hours, Lectures &amp; Tutorials, Discord, Udemy, Google, </a:t>
            </a:r>
            <a:r>
              <a:rPr lang="en-US" sz="1800" dirty="0" err="1"/>
              <a:t>StackOverflow</a:t>
            </a:r>
            <a:r>
              <a:rPr lang="en-US" sz="1800" dirty="0"/>
              <a:t>, </a:t>
            </a:r>
            <a:r>
              <a:rPr lang="en-US" sz="1800" dirty="0" err="1"/>
              <a:t>Youtube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Ask the Professor! Better to ask early than stress later.</a:t>
            </a:r>
          </a:p>
          <a:p>
            <a:r>
              <a:rPr lang="en-US" dirty="0"/>
              <a:t>Start early! This is hands-on fast-paced course: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Learn concepts -&gt; Apply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Make a habit of programming everyday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Start preparing for your assignments &amp; exams from Day One (*more interesting to know the problem first, then look for solutions*). You can never anticipate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Leave couple of days to work &amp; think about problems (give your brain time to recharge, sleep). Sometimes, solution comes to you unexpectedly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257300"/>
            <a:ext cx="10363200" cy="4991100"/>
          </a:xfrm>
        </p:spPr>
        <p:txBody>
          <a:bodyPr/>
          <a:lstStyle/>
          <a:p>
            <a:r>
              <a:rPr lang="en-US" dirty="0"/>
              <a:t>Don’t copy answers &amp; don’t use Chat-GPT to cheat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It’s not worth it!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Use it for discussion only</a:t>
            </a:r>
          </a:p>
          <a:p>
            <a:r>
              <a:rPr lang="en-US" dirty="0"/>
              <a:t>Up-to-date on all the material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Check email, Moodle, Discord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Keep material organized for fast search &amp; future use</a:t>
            </a:r>
          </a:p>
          <a:p>
            <a:r>
              <a:rPr lang="en-US" dirty="0"/>
              <a:t>This is a core course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Learn basics that apply in other languages</a:t>
            </a:r>
          </a:p>
          <a:p>
            <a:r>
              <a:rPr lang="en-US" dirty="0"/>
              <a:t>Practice! Practice! Practice!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Ask if you don’t understand something (or it will snowball)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It is a great way to apply concepts with interesting assignments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Start simple, describe your problem, write pseudo-code on paper (*UML diagrams*)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8" y="1371600"/>
            <a:ext cx="103632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Make sure you have IDE installed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IntelliJ, Eclipse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Familiarize yourself with the command 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Run </a:t>
            </a:r>
            <a:r>
              <a:rPr lang="en-US" dirty="0" err="1"/>
              <a:t>DebugRunner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Be ready to start your A0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IDE: Integrated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371600"/>
            <a:ext cx="10363200" cy="4836631"/>
          </a:xfrm>
        </p:spPr>
        <p:txBody>
          <a:bodyPr/>
          <a:lstStyle/>
          <a:p>
            <a:r>
              <a:rPr lang="en-US" sz="2000" dirty="0"/>
              <a:t>Install JDK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https://www.oracle.com/java/technologies/downloads/#jdk22-windows</a:t>
            </a:r>
            <a:endParaRPr lang="en-US" sz="2000" dirty="0"/>
          </a:p>
          <a:p>
            <a:r>
              <a:rPr lang="en-US" sz="2000" dirty="0"/>
              <a:t>Install Eclipse: 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https://www.eclipse.org/downloads/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Eclipse Installer Window: Click on </a:t>
            </a:r>
            <a:r>
              <a:rPr lang="en-US" sz="2000" b="1" dirty="0"/>
              <a:t>Eclipse IDE for Java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Note directory you are saving 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Launch</a:t>
            </a:r>
          </a:p>
          <a:p>
            <a:r>
              <a:rPr lang="en-US" sz="2000" dirty="0"/>
              <a:t>Open Eclipse IDE: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Create New Project: File -&gt; New -&gt; Java Project (*Uncheck “Create module-info.java file” box)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View all your projects &amp; files in Package Explorer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Create Java Class: </a:t>
            </a:r>
            <a:r>
              <a:rPr lang="en-US" sz="2000" dirty="0" err="1"/>
              <a:t>src</a:t>
            </a:r>
            <a:r>
              <a:rPr lang="en-US" sz="2000" dirty="0"/>
              <a:t>-&gt; New -&gt; Java Class(*Check “public static void main()” box)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Write your program</a:t>
            </a:r>
          </a:p>
          <a:p>
            <a:pPr marL="857250" lvl="1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5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Eclipse: Debug Runner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87" y="1519718"/>
            <a:ext cx="10363200" cy="4836631"/>
          </a:xfrm>
        </p:spPr>
        <p:txBody>
          <a:bodyPr/>
          <a:lstStyle/>
          <a:p>
            <a:r>
              <a:rPr lang="en-US" sz="2000" dirty="0"/>
              <a:t>Click on </a:t>
            </a:r>
            <a:r>
              <a:rPr lang="en-US" sz="2000" b="1" dirty="0"/>
              <a:t>little bug </a:t>
            </a:r>
            <a:r>
              <a:rPr lang="en-US" sz="2000" dirty="0"/>
              <a:t>in the top bar to run the code in Debug mode</a:t>
            </a:r>
          </a:p>
          <a:p>
            <a:r>
              <a:rPr lang="en-US" sz="2000" dirty="0"/>
              <a:t>Set up breakpoints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Click on the vertical line next to line where you want to put breakpoint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Right-click on the vertical line and select Toggle Breakpoint</a:t>
            </a:r>
          </a:p>
          <a:p>
            <a:r>
              <a:rPr lang="en-US" sz="2000" dirty="0"/>
              <a:t>Switch Perspective in the right most corner (click on little bug)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It shows you the variables up to specific breakpoint and their values</a:t>
            </a:r>
          </a:p>
          <a:p>
            <a:r>
              <a:rPr lang="en-US" sz="2000" dirty="0"/>
              <a:t>To execute next line: Click </a:t>
            </a:r>
            <a:r>
              <a:rPr lang="en-US" sz="2000" b="1" dirty="0"/>
              <a:t>Step Over </a:t>
            </a:r>
            <a:r>
              <a:rPr lang="en-US" sz="2000" dirty="0"/>
              <a:t>in top bar</a:t>
            </a:r>
          </a:p>
          <a:p>
            <a:r>
              <a:rPr lang="en-US" sz="2000" dirty="0"/>
              <a:t>To understand what is going on in the method called from main: Click on </a:t>
            </a:r>
            <a:r>
              <a:rPr lang="en-US" sz="2000" b="1" dirty="0"/>
              <a:t>Step Into </a:t>
            </a:r>
            <a:r>
              <a:rPr lang="en-US" sz="2000" dirty="0"/>
              <a:t>in top bar</a:t>
            </a:r>
          </a:p>
          <a:p>
            <a:endParaRPr lang="en-US" b="1" dirty="0"/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9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IDE: Integrated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87" y="1519718"/>
            <a:ext cx="10363200" cy="4836631"/>
          </a:xfrm>
        </p:spPr>
        <p:txBody>
          <a:bodyPr/>
          <a:lstStyle/>
          <a:p>
            <a:r>
              <a:rPr lang="en-US" sz="2000" dirty="0"/>
              <a:t>Install JDK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https://www.oracle.com/java/technologies/downloads/#jdk22-windows</a:t>
            </a:r>
            <a:endParaRPr lang="en-US" sz="2000" dirty="0"/>
          </a:p>
          <a:p>
            <a:r>
              <a:rPr lang="en-US" sz="2000" dirty="0"/>
              <a:t>Install IntelliJ: 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https://www.jetbrains.com/help/idea/installation-guide.html</a:t>
            </a:r>
            <a:endParaRPr lang="en-US" sz="2000" dirty="0"/>
          </a:p>
          <a:p>
            <a:r>
              <a:rPr lang="en-US" sz="2000" dirty="0"/>
              <a:t>Create Java project using same steps as for Eclipse</a:t>
            </a:r>
          </a:p>
          <a:p>
            <a:r>
              <a:rPr lang="en-US" sz="2000" dirty="0"/>
              <a:t>Use Debug Runner in the same way as for Eclipse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8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87" y="1519719"/>
            <a:ext cx="10363200" cy="4114800"/>
          </a:xfrm>
        </p:spPr>
        <p:txBody>
          <a:bodyPr/>
          <a:lstStyle/>
          <a:p>
            <a:r>
              <a:rPr lang="en-US" dirty="0"/>
              <a:t>Install JDK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https://www.oracle.com/java/technologies/downloads/#jdk22-windows</a:t>
            </a:r>
            <a:endParaRPr lang="en-US" dirty="0"/>
          </a:p>
          <a:p>
            <a:r>
              <a:rPr lang="en-US" dirty="0"/>
              <a:t>Open command line: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Windows: type </a:t>
            </a:r>
            <a:r>
              <a:rPr lang="en-US" b="1" dirty="0" err="1">
                <a:highlight>
                  <a:srgbClr val="FFFF00"/>
                </a:highlight>
              </a:rPr>
              <a:t>cmd</a:t>
            </a:r>
            <a:r>
              <a:rPr lang="en-US" dirty="0"/>
              <a:t> into search (or open in desired directory)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Mac: type </a:t>
            </a:r>
            <a:r>
              <a:rPr lang="en-US" b="1" dirty="0">
                <a:highlight>
                  <a:srgbClr val="FFFF00"/>
                </a:highlight>
              </a:rPr>
              <a:t>Terminal</a:t>
            </a:r>
            <a:r>
              <a:rPr lang="en-US" dirty="0"/>
              <a:t> into search</a:t>
            </a:r>
          </a:p>
          <a:p>
            <a:r>
              <a:rPr lang="en-US" dirty="0"/>
              <a:t>Create a text file in your desired directory</a:t>
            </a:r>
          </a:p>
          <a:p>
            <a:r>
              <a:rPr lang="en-US" dirty="0"/>
              <a:t>Compile the file </a:t>
            </a:r>
          </a:p>
          <a:p>
            <a:r>
              <a:rPr lang="en-US" dirty="0"/>
              <a:t>Run the file &amp; see the output in command line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1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Commands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1403350"/>
            <a:ext cx="6064213" cy="2405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Commands </a:t>
            </a:r>
          </a:p>
          <a:p>
            <a:r>
              <a:rPr lang="en-US" sz="1800" b="1" dirty="0" err="1">
                <a:highlight>
                  <a:srgbClr val="FFFF00"/>
                </a:highlight>
              </a:rPr>
              <a:t>mkdir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en-US" sz="1800" b="1" dirty="0" err="1">
                <a:highlight>
                  <a:srgbClr val="FFFF00"/>
                </a:highlight>
              </a:rPr>
              <a:t>directory_name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Creates a new directory/file</a:t>
            </a:r>
          </a:p>
          <a:p>
            <a:r>
              <a:rPr lang="en-US" sz="1800" b="1" dirty="0">
                <a:highlight>
                  <a:srgbClr val="FFFF00"/>
                </a:highlight>
              </a:rPr>
              <a:t>cd </a:t>
            </a:r>
            <a:r>
              <a:rPr lang="en-US" sz="1800" b="1" dirty="0" err="1">
                <a:highlight>
                  <a:srgbClr val="FFFF00"/>
                </a:highlight>
              </a:rPr>
              <a:t>directory_name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Go to the specified directory</a:t>
            </a:r>
          </a:p>
          <a:p>
            <a:r>
              <a:rPr lang="en-US" sz="1800" b="1" dirty="0" err="1">
                <a:highlight>
                  <a:srgbClr val="FFFF00"/>
                </a:highlight>
              </a:rPr>
              <a:t>dir</a:t>
            </a:r>
            <a:r>
              <a:rPr lang="en-US" sz="1800" b="1" dirty="0"/>
              <a:t> 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List contents of the directory </a:t>
            </a:r>
            <a:r>
              <a:rPr lang="en-US" sz="1800" b="1" dirty="0"/>
              <a:t>-&gt;</a:t>
            </a:r>
            <a:r>
              <a:rPr lang="en-US" sz="1800" dirty="0"/>
              <a:t> </a:t>
            </a:r>
            <a:r>
              <a:rPr lang="en-US" sz="1800" b="1" dirty="0"/>
              <a:t>Windows</a:t>
            </a:r>
          </a:p>
          <a:p>
            <a:r>
              <a:rPr lang="en-US" sz="1800" b="1" dirty="0">
                <a:highlight>
                  <a:srgbClr val="FFFF00"/>
                </a:highlight>
              </a:rPr>
              <a:t>ls</a:t>
            </a:r>
            <a:r>
              <a:rPr lang="en-US" sz="1800" b="1" dirty="0"/>
              <a:t> 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List contents of the directory </a:t>
            </a:r>
            <a:r>
              <a:rPr lang="en-US" sz="1800" b="1" dirty="0"/>
              <a:t>-&gt;</a:t>
            </a:r>
            <a:r>
              <a:rPr lang="en-US" sz="1800" dirty="0"/>
              <a:t> </a:t>
            </a:r>
            <a:r>
              <a:rPr lang="en-US" sz="1800" b="1" dirty="0"/>
              <a:t>Mac &amp;Linux</a:t>
            </a:r>
          </a:p>
          <a:p>
            <a:r>
              <a:rPr lang="en-US" sz="1800" b="1" dirty="0">
                <a:highlight>
                  <a:srgbClr val="FFFF00"/>
                </a:highlight>
              </a:rPr>
              <a:t>cd .. 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Moves up one directory level</a:t>
            </a:r>
          </a:p>
          <a:p>
            <a:r>
              <a:rPr lang="en-CA" sz="1800" b="1" i="0" dirty="0">
                <a:solidFill>
                  <a:srgbClr val="0C0D0E"/>
                </a:solidFill>
                <a:effectLst/>
                <a:highlight>
                  <a:srgbClr val="FFFF00"/>
                </a:highlight>
                <a:latin typeface="-apple-system"/>
              </a:rPr>
              <a:t>↑</a:t>
            </a:r>
            <a:r>
              <a:rPr lang="en-CA" sz="18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-apple-system"/>
              </a:rPr>
              <a:t> :</a:t>
            </a:r>
            <a:r>
              <a:rPr lang="en-CA" sz="1400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sz="1800" dirty="0"/>
              <a:t>‘Up’ key on keyboard shows previous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7421E2-3EE6-BD50-5F48-C6096C6D031A}"/>
              </a:ext>
            </a:extLst>
          </p:cNvPr>
          <p:cNvSpPr txBox="1">
            <a:spLocks/>
          </p:cNvSpPr>
          <p:nvPr/>
        </p:nvSpPr>
        <p:spPr bwMode="auto">
          <a:xfrm>
            <a:off x="653374" y="4064819"/>
            <a:ext cx="6064213" cy="22915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kern="0" dirty="0"/>
              <a:t>Java Commands</a:t>
            </a:r>
          </a:p>
          <a:p>
            <a:r>
              <a:rPr lang="en-US" sz="1800" b="1" kern="0" dirty="0">
                <a:highlight>
                  <a:srgbClr val="FFFF00"/>
                </a:highlight>
              </a:rPr>
              <a:t>java –version </a:t>
            </a:r>
            <a:r>
              <a:rPr lang="en-US" sz="1800" b="1" kern="0" dirty="0"/>
              <a:t>: </a:t>
            </a:r>
            <a:r>
              <a:rPr lang="en-US" sz="1800" kern="0" dirty="0"/>
              <a:t>Prints the current version installed</a:t>
            </a:r>
          </a:p>
          <a:p>
            <a:r>
              <a:rPr lang="en-US" sz="1800" b="1" kern="0" dirty="0" err="1">
                <a:highlight>
                  <a:srgbClr val="FFFF00"/>
                </a:highlight>
              </a:rPr>
              <a:t>javac</a:t>
            </a:r>
            <a:r>
              <a:rPr lang="en-US" sz="1800" b="1" kern="0" dirty="0">
                <a:highlight>
                  <a:srgbClr val="FFFF00"/>
                </a:highlight>
              </a:rPr>
              <a:t> file_name.java</a:t>
            </a:r>
            <a:r>
              <a:rPr lang="en-US" sz="1800" b="1" kern="0" dirty="0"/>
              <a:t>: </a:t>
            </a:r>
            <a:r>
              <a:rPr lang="en-US" sz="1800" kern="0" dirty="0"/>
              <a:t>Compiles into byte code &amp; outputs nothing if no errors</a:t>
            </a:r>
          </a:p>
          <a:p>
            <a:r>
              <a:rPr lang="en-US" sz="1800" b="1" kern="0" dirty="0">
                <a:highlight>
                  <a:srgbClr val="FFFF00"/>
                </a:highlight>
              </a:rPr>
              <a:t>java </a:t>
            </a:r>
            <a:r>
              <a:rPr lang="en-US" sz="1800" b="1" kern="0" dirty="0" err="1">
                <a:highlight>
                  <a:srgbClr val="FFFF00"/>
                </a:highlight>
              </a:rPr>
              <a:t>file_name</a:t>
            </a:r>
            <a:r>
              <a:rPr lang="en-US" sz="1800" b="1" kern="0" dirty="0"/>
              <a:t>: </a:t>
            </a:r>
            <a:r>
              <a:rPr lang="en-US" sz="1800" kern="0" dirty="0"/>
              <a:t>Runs the code </a:t>
            </a:r>
          </a:p>
          <a:p>
            <a:pPr marL="0" indent="0">
              <a:buNone/>
            </a:pPr>
            <a:r>
              <a:rPr lang="en-US" sz="1800" b="1" kern="0" dirty="0">
                <a:solidFill>
                  <a:srgbClr val="FF0000"/>
                </a:solidFill>
              </a:rPr>
              <a:t>	Note: there is </a:t>
            </a:r>
            <a:r>
              <a:rPr lang="en-US" sz="1800" b="1" u="sng" kern="0" dirty="0">
                <a:solidFill>
                  <a:srgbClr val="FF0000"/>
                </a:solidFill>
              </a:rPr>
              <a:t>no</a:t>
            </a:r>
            <a:r>
              <a:rPr lang="en-US" sz="1800" b="1" kern="0" dirty="0">
                <a:solidFill>
                  <a:srgbClr val="FF0000"/>
                </a:solidFill>
              </a:rPr>
              <a:t> .java extension!</a:t>
            </a:r>
            <a:endParaRPr lang="en-US" sz="1800" b="1" kern="0" dirty="0"/>
          </a:p>
          <a:p>
            <a:endParaRPr lang="en-US" sz="1800" b="1" kern="0" dirty="0">
              <a:solidFill>
                <a:srgbClr val="FF0000"/>
              </a:solidFill>
            </a:endParaRPr>
          </a:p>
          <a:p>
            <a:endParaRPr lang="en-US" sz="1800" kern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3C0F4D-5D1E-7260-29D5-6F0A671B3E62}"/>
              </a:ext>
            </a:extLst>
          </p:cNvPr>
          <p:cNvSpPr txBox="1">
            <a:spLocks/>
          </p:cNvSpPr>
          <p:nvPr/>
        </p:nvSpPr>
        <p:spPr bwMode="auto">
          <a:xfrm>
            <a:off x="838200" y="889998"/>
            <a:ext cx="4800600" cy="4054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82336"/>
                </a:solidFill>
                <a:latin typeface="Arial Bold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600" b="0" kern="0" dirty="0"/>
              <a:t>*</a:t>
            </a:r>
            <a:r>
              <a:rPr lang="en-US" sz="1600" b="0" kern="0" dirty="0">
                <a:latin typeface="+mn-lt"/>
              </a:rPr>
              <a:t>Same for Windows, Mac, Linux with exceptions</a:t>
            </a:r>
          </a:p>
        </p:txBody>
      </p:sp>
    </p:spTree>
    <p:extLst>
      <p:ext uri="{BB962C8B-B14F-4D97-AF65-F5344CB8AC3E}">
        <p14:creationId xmlns:p14="http://schemas.microsoft.com/office/powerpoint/2010/main" val="36137647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1E0BB56-1618-7B4B-B145-E561352FD507}" vid="{DBFEF09A-18C0-0048-A2A2-42C1ECFEC8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37B40E-9AD5-4233-B5DA-F8CFCEA5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3FE4E6-499F-4743-B953-711D88873CB2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customXml/itemProps3.xml><?xml version="1.0" encoding="utf-8"?>
<ds:datastoreItem xmlns:ds="http://schemas.openxmlformats.org/officeDocument/2006/customXml" ds:itemID="{FDF8B9E7-8F41-4911-AE3E-81DFB4E1E0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</Template>
  <TotalTime>280</TotalTime>
  <Words>744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Arial Bold</vt:lpstr>
      <vt:lpstr>Courier New</vt:lpstr>
      <vt:lpstr>GillSans Bold</vt:lpstr>
      <vt:lpstr>Times</vt:lpstr>
      <vt:lpstr>Wingdings</vt:lpstr>
      <vt:lpstr>Default Theme</vt:lpstr>
      <vt:lpstr>Tutorial 1: Introduction</vt:lpstr>
      <vt:lpstr>Course Introduction</vt:lpstr>
      <vt:lpstr>Course Introduction</vt:lpstr>
      <vt:lpstr>Tasks for Today</vt:lpstr>
      <vt:lpstr>IDE: Integrated Development Environment</vt:lpstr>
      <vt:lpstr>Eclipse: Debug Runner</vt:lpstr>
      <vt:lpstr>IDE: Integrated Development Environment</vt:lpstr>
      <vt:lpstr>Command Line</vt:lpstr>
      <vt:lpstr>Command Line Commands </vt:lpstr>
      <vt:lpstr>Any Questions?  Happy coding!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Valeriia Nikandrova</dc:creator>
  <cp:lastModifiedBy>Valeriia Nikandrova</cp:lastModifiedBy>
  <cp:revision>10</cp:revision>
  <dcterms:created xsi:type="dcterms:W3CDTF">2024-07-09T11:54:43Z</dcterms:created>
  <dcterms:modified xsi:type="dcterms:W3CDTF">2024-07-11T19:32:10Z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